
<file path=[Content_Types].xml><?xml version="1.0" encoding="utf-8"?>
<Types xmlns="http://schemas.openxmlformats.org/package/2006/content-types"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sldIdLst>
    <p:sldId id="256" r:id="rId2"/>
    <p:sldId id="257" r:id="rId3"/>
    <p:sldId id="282" r:id="rId4"/>
    <p:sldId id="259" r:id="rId5"/>
    <p:sldId id="283" r:id="rId6"/>
    <p:sldId id="271" r:id="rId7"/>
    <p:sldId id="284" r:id="rId8"/>
    <p:sldId id="285" r:id="rId9"/>
    <p:sldId id="286" r:id="rId10"/>
    <p:sldId id="287" r:id="rId11"/>
    <p:sldId id="277" r:id="rId12"/>
    <p:sldId id="278" r:id="rId13"/>
    <p:sldId id="266" r:id="rId14"/>
    <p:sldId id="265" r:id="rId15"/>
    <p:sldId id="276" r:id="rId16"/>
    <p:sldId id="288" r:id="rId17"/>
    <p:sldId id="260" r:id="rId18"/>
    <p:sldId id="262" r:id="rId19"/>
    <p:sldId id="280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888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5F8CA2D-1FF6-40AF-91E7-36BDDFC0F691}" v="36" dt="2022-11-15T01:09:19.046"/>
    <p1510:client id="{0BCB0390-6EB5-4C88-B82A-F81566D9AC2A}" v="269" dt="2022-11-14T23:46:25.574"/>
    <p1510:client id="{25541632-891D-4908-843B-CC6EBDA5346B}" v="260" dt="2022-11-15T03:19:20.099"/>
    <p1510:client id="{72F0D3F5-2E28-A841-935B-404902D198B9}" v="670" dt="2022-11-14T05:20:11.320"/>
    <p1510:client id="{793B5575-0A2F-4B20-9F8E-B19751F7F1FC}" v="357" dt="2022-11-14T04:47:53.716"/>
    <p1510:client id="{956C3C67-DBD4-4259-A43B-A30FA22AAB1D}" v="1102" dt="2022-11-15T00:24:37.66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C3D7F-3761-FFA0-301A-BEB1F200EA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ED380C9-E1CF-EE2E-FE39-B0D1D39E82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AB705D-107B-B174-DE39-32421D1269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11/14/2022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34A4A2-9DC7-66B0-F6DD-63F8F9C39C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977408-7FAD-2058-BE78-C13F8AEBE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8183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9A18D3-771C-54A3-49F3-652674153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5D5A802-EFAA-5403-EEA3-A5072F339E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72B404-BD20-483A-3534-BD6194C501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11/14/2022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DB723B-4B8D-E7F6-F455-A95D9B146B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83DE4B-F42A-1C31-E0F7-5D6A1731C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5708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3392C0C-440C-E48E-D112-E9AA4754AAA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3674F8A-7BD6-3997-D80F-29DE9998B2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AE6064-FBCC-8DDE-D335-B518E36DEF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11/14/2022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6BC9A9-4BD8-DA5D-A158-95E71F1654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C4A400-4BEE-BC7F-1CA1-BB5BD6173E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9352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AB991-F7EB-3C87-CD97-9EA3A7F3D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5E10C1-5C49-2645-690F-3AC4CC85D0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47FD57-775C-37D3-54C0-1FB06244C9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11/14/2022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9ECE8B-7163-439D-6AD8-929211DA2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1BBC08-7FD3-B9E2-E623-914CEE7EC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9623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93C8B1-E6A3-BCE1-382B-82EB3477F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68AB01-B115-9025-B141-E692D9739C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86908D-F98D-CF12-3130-EED54291C6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11/14/2022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1FA70D-36A3-EEAF-7F68-A6CF6C2314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887F4B-E88B-9441-C2D9-86B4DCE51A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81996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CC290-23A9-6D7A-8CAE-1547FDEAD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A3E520-C482-F636-943F-469EAEBC228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29D976-0466-AA54-3DD2-A4AFDF6ACC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DE6CDF-5DCC-AA54-06E8-F784AE6CC4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11/14/2022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C65D8D-D1CE-E00E-DCC9-33B398E480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2418BF-E342-2A6E-77A1-E442D40148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4690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EAEFE-2D47-3F9F-EC9A-DC8E7183E4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365832-1690-0AB6-1528-EFFB7C2E01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2E96A1-A2F8-B5A9-3390-97F16CB8B6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191201-493F-A80E-31BD-AEF3E87879A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12605FF-7BB7-EB8C-C304-C6B854E9B1C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97DB71D-78CC-FACF-FE6A-5FCD89B612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11/14/2022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0F72E35-34E9-587B-EF80-2DE422F062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B1A5DAE-AF4C-59EC-3E2B-F1360271A4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8895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44CE50-E89E-3198-AC98-093EAF822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91378BF-4782-CD43-8D7F-B832EC7440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11/14/2022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8501BE-F8FE-50D1-7B68-0CFA444983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8B0741-3F38-AE98-30AC-0BB6C41AF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4779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65F9ED9-FDA1-5039-98B2-10BC16FE44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11/14/2022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8005283-8D31-30C5-7C84-79118EF2E9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410832-594B-FC21-7A24-D0BF835A7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9275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0F3E5-458E-5F46-0AFA-299563743F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E1D1B3-B606-A148-A253-F171911A64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AF08D9-7686-5178-90A2-5C542722FB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BC3716-C8CD-D8E0-E007-4C80D95368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11/14/2022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13BE39-BAEC-A4CD-AFAF-0A9FA48CA0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5DED9D-5867-19C0-409D-1DC0FBE5E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7142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176D7-C907-EB64-653C-F5D39CDAB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B3FFDCA-FA27-1B31-FFF2-656FAA88DA7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CD2FA5-168F-33FC-0909-B49504B9FE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849D40-12C8-E4C6-E6D1-8E1CE7B728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11/14/2022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DD039D-EAFD-7DFF-D6B0-0A3A4FFC1B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3AD318-DA5E-E865-719B-549F14F2A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7085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F0000"/>
            </a:gs>
            <a:gs pos="39000">
              <a:srgbClr val="FF0000"/>
            </a:gs>
            <a:gs pos="72000">
              <a:srgbClr val="FFC000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FE0B384-E8EB-5A54-4294-4D9659195C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4CD7B4-6E55-7214-2EE8-F73387B1F4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2F3340-62AD-90B9-F8C8-E7F8C1F7C3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8A28C-4C6A-46EA-90C0-4EE0B89CC5C7}" type="datetimeFigureOut">
              <a:rPr lang="en-US" smtClean="0"/>
              <a:pPr/>
              <a:t>11/14/2022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39C9A4-0A45-D1A6-BACE-FE6645670B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A5859B-FDF3-1C1F-AF01-E491953FA5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EF7F31-0B8A-474A-B86C-91F38175432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6037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svg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3" descr="The colorful explosion of powder on a black background">
            <a:extLst>
              <a:ext uri="{FF2B5EF4-FFF2-40B4-BE49-F238E27FC236}">
                <a16:creationId xmlns:a16="http://schemas.microsoft.com/office/drawing/2014/main" id="{79924846-C734-11A9-E4F3-B46F8176B24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b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D4A3983-65C0-5FF1-DE1E-4360A75595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5200" y="965200"/>
            <a:ext cx="10261600" cy="3564869"/>
          </a:xfrm>
        </p:spPr>
        <p:txBody>
          <a:bodyPr>
            <a:normAutofit/>
          </a:bodyPr>
          <a:lstStyle/>
          <a:p>
            <a:pPr algn="l"/>
            <a:r>
              <a:rPr lang="en-US" sz="11500">
                <a:ln w="22225">
                  <a:solidFill>
                    <a:schemeClr val="tx1"/>
                  </a:solidFill>
                  <a:miter lim="800000"/>
                </a:ln>
                <a:noFill/>
              </a:rPr>
              <a:t>World Happiness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425CB664-59F0-F070-9F92-5AF890617D16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965200" y="4572000"/>
            <a:ext cx="10261600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Raymond Bell, George Tomaras, Shaunghnessy Robertson</a:t>
            </a:r>
          </a:p>
        </p:txBody>
      </p:sp>
    </p:spTree>
    <p:extLst>
      <p:ext uri="{BB962C8B-B14F-4D97-AF65-F5344CB8AC3E}">
        <p14:creationId xmlns:p14="http://schemas.microsoft.com/office/powerpoint/2010/main" val="40599521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B050"/>
            </a:gs>
            <a:gs pos="39000">
              <a:srgbClr val="92D050"/>
            </a:gs>
            <a:gs pos="72000">
              <a:srgbClr val="FFFF00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136E6A-60BB-F706-A599-93DF2C1637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15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6000">
                <a:latin typeface="Calibri"/>
                <a:cs typeface="Calibri Light"/>
              </a:rPr>
              <a:t>T-Test</a:t>
            </a:r>
          </a:p>
        </p:txBody>
      </p:sp>
      <p:pic>
        <p:nvPicPr>
          <p:cNvPr id="7" name="Picture 7" descr="A picture containing shape&#10;&#10;Description automatically generated">
            <a:extLst>
              <a:ext uri="{FF2B5EF4-FFF2-40B4-BE49-F238E27FC236}">
                <a16:creationId xmlns:a16="http://schemas.microsoft.com/office/drawing/2014/main" id="{E264E204-BAD1-8C60-DDD4-1B6FA49C7A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08687" y="1152715"/>
            <a:ext cx="4199789" cy="2640311"/>
          </a:xfrm>
        </p:spPr>
      </p:pic>
      <p:pic>
        <p:nvPicPr>
          <p:cNvPr id="8" name="Picture 8" descr="A picture containing logo&#10;&#10;Description automatically generated">
            <a:extLst>
              <a:ext uri="{FF2B5EF4-FFF2-40B4-BE49-F238E27FC236}">
                <a16:creationId xmlns:a16="http://schemas.microsoft.com/office/drawing/2014/main" id="{9961167C-8C79-154E-3A9A-1C40AD542D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0663" y="3939061"/>
            <a:ext cx="4243607" cy="2485581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D20C5C97-EAAD-F6AC-CFA3-9FA184967D3D}"/>
              </a:ext>
            </a:extLst>
          </p:cNvPr>
          <p:cNvGrpSpPr/>
          <p:nvPr/>
        </p:nvGrpSpPr>
        <p:grpSpPr>
          <a:xfrm>
            <a:off x="705969" y="1333498"/>
            <a:ext cx="5177119" cy="2095502"/>
            <a:chOff x="2241175" y="806823"/>
            <a:chExt cx="5827060" cy="2297207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0BC7AB0E-1FAE-C479-7318-651FD8650826}"/>
                </a:ext>
              </a:extLst>
            </p:cNvPr>
            <p:cNvSpPr/>
            <p:nvPr/>
          </p:nvSpPr>
          <p:spPr>
            <a:xfrm>
              <a:off x="2241175" y="806823"/>
              <a:ext cx="4930589" cy="229720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4DF7744-B8B9-0E83-AD20-6567FF944C41}"/>
                </a:ext>
              </a:extLst>
            </p:cNvPr>
            <p:cNvSpPr txBox="1"/>
            <p:nvPr/>
          </p:nvSpPr>
          <p:spPr>
            <a:xfrm>
              <a:off x="3746893" y="1580030"/>
              <a:ext cx="4321342" cy="1012206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>
                  <a:cs typeface="Calibri"/>
                </a:rPr>
                <a:t>2016 and 2019</a:t>
              </a:r>
            </a:p>
            <a:p>
              <a:r>
                <a:rPr lang="en-US">
                  <a:cs typeface="Calibri"/>
                </a:rPr>
                <a:t>T-statistic =</a:t>
              </a:r>
              <a:r>
                <a:rPr lang="en-US">
                  <a:latin typeface="Calibri"/>
                  <a:cs typeface="Calibri"/>
                </a:rPr>
                <a:t> 2.65 </a:t>
              </a:r>
            </a:p>
            <a:p>
              <a:r>
                <a:rPr lang="en-US">
                  <a:latin typeface="Calibri"/>
                  <a:cs typeface="Calibri"/>
                </a:rPr>
                <a:t>P-value</a:t>
              </a:r>
              <a:r>
                <a:rPr lang="en-US">
                  <a:cs typeface="Calibri"/>
                </a:rPr>
                <a:t> &lt; 0.05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15CF584-1BFA-07FB-0211-CC717E4484BB}"/>
              </a:ext>
            </a:extLst>
          </p:cNvPr>
          <p:cNvGrpSpPr/>
          <p:nvPr/>
        </p:nvGrpSpPr>
        <p:grpSpPr>
          <a:xfrm>
            <a:off x="701487" y="3783104"/>
            <a:ext cx="5237324" cy="2095502"/>
            <a:chOff x="578222" y="3491751"/>
            <a:chExt cx="5237324" cy="2095502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22B96BD-93EA-A40E-4112-0AB36F9D215C}"/>
                </a:ext>
              </a:extLst>
            </p:cNvPr>
            <p:cNvSpPr/>
            <p:nvPr/>
          </p:nvSpPr>
          <p:spPr>
            <a:xfrm>
              <a:off x="578222" y="3491751"/>
              <a:ext cx="4380639" cy="209550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D7F149F-6491-37B7-324C-E12760F5A683}"/>
                </a:ext>
              </a:extLst>
            </p:cNvPr>
            <p:cNvSpPr txBox="1"/>
            <p:nvPr/>
          </p:nvSpPr>
          <p:spPr>
            <a:xfrm>
              <a:off x="1504231" y="4214896"/>
              <a:ext cx="4311315" cy="92333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>
                  <a:cs typeface="Calibri"/>
                </a:rPr>
                <a:t>2016 and 2019</a:t>
              </a:r>
            </a:p>
            <a:p>
              <a:r>
                <a:rPr lang="en-US">
                  <a:cs typeface="Calibri"/>
                </a:rPr>
                <a:t>T-statistic = </a:t>
              </a:r>
              <a:r>
                <a:rPr lang="en-US">
                  <a:latin typeface="Calibri"/>
                  <a:cs typeface="Calibri"/>
                </a:rPr>
                <a:t>-0.72</a:t>
              </a:r>
              <a:endParaRPr lang="en-US">
                <a:latin typeface="Calibri"/>
              </a:endParaRPr>
            </a:p>
            <a:p>
              <a:r>
                <a:rPr lang="en-US">
                  <a:latin typeface="Calibri"/>
                  <a:cs typeface="Calibri"/>
                </a:rPr>
                <a:t>P-value &gt; 0.05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620209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B050"/>
            </a:gs>
            <a:gs pos="39000">
              <a:srgbClr val="92D050"/>
            </a:gs>
            <a:gs pos="72000">
              <a:srgbClr val="FFFF00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136E6A-60BB-F706-A599-93DF2C1637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15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6000">
                <a:latin typeface="Calibri"/>
                <a:cs typeface="Calibri Light"/>
              </a:rPr>
              <a:t>T-Test</a:t>
            </a:r>
          </a:p>
        </p:txBody>
      </p:sp>
      <p:pic>
        <p:nvPicPr>
          <p:cNvPr id="6" name="Picture 6" descr="A picture containing shape&#10;&#10;Description automatically generated">
            <a:extLst>
              <a:ext uri="{FF2B5EF4-FFF2-40B4-BE49-F238E27FC236}">
                <a16:creationId xmlns:a16="http://schemas.microsoft.com/office/drawing/2014/main" id="{4A75F0C8-8628-B948-372A-C99246F730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04031" y="849776"/>
            <a:ext cx="4551829" cy="3034552"/>
          </a:xfrm>
        </p:spPr>
      </p:pic>
      <p:pic>
        <p:nvPicPr>
          <p:cNvPr id="5" name="Picture 6" descr="Chart, box and whisker chart&#10;&#10;Description automatically generated">
            <a:extLst>
              <a:ext uri="{FF2B5EF4-FFF2-40B4-BE49-F238E27FC236}">
                <a16:creationId xmlns:a16="http://schemas.microsoft.com/office/drawing/2014/main" id="{13D2E322-CE87-B292-1986-E923AFA4AC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1107" y="3817451"/>
            <a:ext cx="4513728" cy="3044304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152204ED-696D-6035-67D0-CE8D34CC919A}"/>
              </a:ext>
            </a:extLst>
          </p:cNvPr>
          <p:cNvGrpSpPr/>
          <p:nvPr/>
        </p:nvGrpSpPr>
        <p:grpSpPr>
          <a:xfrm>
            <a:off x="914399" y="1362633"/>
            <a:ext cx="5237324" cy="2095502"/>
            <a:chOff x="578222" y="3491751"/>
            <a:chExt cx="5237324" cy="209550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BB11B46-A578-EF9B-6996-BDFC0E9B3493}"/>
                </a:ext>
              </a:extLst>
            </p:cNvPr>
            <p:cNvSpPr/>
            <p:nvPr/>
          </p:nvSpPr>
          <p:spPr>
            <a:xfrm>
              <a:off x="578222" y="3491751"/>
              <a:ext cx="4380639" cy="209550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F2C202F-8ECF-1602-0834-DDEF6312037A}"/>
                </a:ext>
              </a:extLst>
            </p:cNvPr>
            <p:cNvSpPr txBox="1"/>
            <p:nvPr/>
          </p:nvSpPr>
          <p:spPr>
            <a:xfrm>
              <a:off x="1504231" y="4214896"/>
              <a:ext cx="4311315" cy="64633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>
                  <a:cs typeface="Calibri"/>
                </a:rPr>
                <a:t>T-statistic = </a:t>
              </a:r>
              <a:r>
                <a:rPr lang="en-US">
                  <a:latin typeface="Calibri"/>
                  <a:cs typeface="Calibri"/>
                </a:rPr>
                <a:t>-11.7946</a:t>
              </a:r>
            </a:p>
            <a:p>
              <a:r>
                <a:rPr lang="en-US">
                  <a:latin typeface="Calibri"/>
                  <a:cs typeface="Calibri"/>
                </a:rPr>
                <a:t>P-value &lt; 0.05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318342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B050"/>
            </a:gs>
            <a:gs pos="39000">
              <a:srgbClr val="92D050"/>
            </a:gs>
            <a:gs pos="72000">
              <a:srgbClr val="FFFF00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136E6A-60BB-F706-A599-93DF2C163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                </a:t>
            </a:r>
            <a:r>
              <a:rPr lang="en-US" sz="6000">
                <a:latin typeface="Calibri"/>
                <a:cs typeface="Calibri Light"/>
              </a:rPr>
              <a:t> Economy Categorical</a:t>
            </a:r>
          </a:p>
        </p:txBody>
      </p:sp>
      <p:pic>
        <p:nvPicPr>
          <p:cNvPr id="3" name="Picture 3" descr="Graphical user interface, chart, bar chart&#10;&#10;Description automatically generated">
            <a:extLst>
              <a:ext uri="{FF2B5EF4-FFF2-40B4-BE49-F238E27FC236}">
                <a16:creationId xmlns:a16="http://schemas.microsoft.com/office/drawing/2014/main" id="{54A9E15A-8828-7194-F832-2685471523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8235" y="2076070"/>
            <a:ext cx="4238994" cy="4261852"/>
          </a:xfr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18ED52E7-5B20-1CC5-A052-F4511C3869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8103" y="2492761"/>
            <a:ext cx="4524754" cy="3158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0623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B050"/>
            </a:gs>
            <a:gs pos="39000">
              <a:srgbClr val="92D050"/>
            </a:gs>
            <a:gs pos="72000">
              <a:srgbClr val="FFFF00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136E6A-60BB-F706-A599-93DF2C163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500" b="1">
                <a:cs typeface="Calibri Light"/>
              </a:rPr>
              <a:t>Health (Life Expectancy) change over time</a:t>
            </a:r>
          </a:p>
        </p:txBody>
      </p:sp>
      <p:pic>
        <p:nvPicPr>
          <p:cNvPr id="6" name="Picture 6" descr="Chart&#10;&#10;Description automatically generated">
            <a:extLst>
              <a:ext uri="{FF2B5EF4-FFF2-40B4-BE49-F238E27FC236}">
                <a16:creationId xmlns:a16="http://schemas.microsoft.com/office/drawing/2014/main" id="{70732637-9353-2F7D-EBBE-8A645E88FC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7324" y="1616540"/>
            <a:ext cx="10271498" cy="5135749"/>
          </a:xfrm>
        </p:spPr>
      </p:pic>
    </p:spTree>
    <p:extLst>
      <p:ext uri="{BB962C8B-B14F-4D97-AF65-F5344CB8AC3E}">
        <p14:creationId xmlns:p14="http://schemas.microsoft.com/office/powerpoint/2010/main" val="7729573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70C0"/>
            </a:gs>
            <a:gs pos="39000">
              <a:srgbClr val="00B0F0"/>
            </a:gs>
            <a:gs pos="71000">
              <a:srgbClr val="00B050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63F0F0-85F2-C0D1-A7F2-6BBA224F1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ea typeface="+mj-lt"/>
                <a:cs typeface="+mj-lt"/>
              </a:rPr>
              <a:t>Health (Life Expectancy) change over time</a:t>
            </a:r>
            <a:endParaRPr lang="en-US" b="1">
              <a:cs typeface="Calibri Light"/>
            </a:endParaRPr>
          </a:p>
        </p:txBody>
      </p:sp>
      <p:pic>
        <p:nvPicPr>
          <p:cNvPr id="21" name="Picture 21" descr="Chart, line chart&#10;&#10;Description automatically generated">
            <a:extLst>
              <a:ext uri="{FF2B5EF4-FFF2-40B4-BE49-F238E27FC236}">
                <a16:creationId xmlns:a16="http://schemas.microsoft.com/office/drawing/2014/main" id="{BB243FF5-02F6-BDA2-28BE-4B06C253FF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6166" y="1617907"/>
            <a:ext cx="10204263" cy="5113337"/>
          </a:xfrm>
        </p:spPr>
      </p:pic>
    </p:spTree>
    <p:extLst>
      <p:ext uri="{BB962C8B-B14F-4D97-AF65-F5344CB8AC3E}">
        <p14:creationId xmlns:p14="http://schemas.microsoft.com/office/powerpoint/2010/main" val="22272198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92D050"/>
            </a:gs>
            <a:gs pos="57000">
              <a:srgbClr val="00B050"/>
            </a:gs>
            <a:gs pos="84000">
              <a:srgbClr val="00B0F0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9B8B6D18-F52E-A5B1-4CE5-D35C1F5070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2046" y="1246891"/>
            <a:ext cx="10186059" cy="5036173"/>
          </a:xfr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4568AE44-71A1-341E-0B95-99F4576400A9}"/>
              </a:ext>
            </a:extLst>
          </p:cNvPr>
          <p:cNvSpPr txBox="1">
            <a:spLocks/>
          </p:cNvSpPr>
          <p:nvPr/>
        </p:nvSpPr>
        <p:spPr>
          <a:xfrm>
            <a:off x="1113864" y="-4276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>
                <a:cs typeface="Calibri Light"/>
              </a:rPr>
              <a:t>Top 10 Countries Life Expectancy by Year</a:t>
            </a:r>
          </a:p>
        </p:txBody>
      </p:sp>
    </p:spTree>
    <p:extLst>
      <p:ext uri="{BB962C8B-B14F-4D97-AF65-F5344CB8AC3E}">
        <p14:creationId xmlns:p14="http://schemas.microsoft.com/office/powerpoint/2010/main" val="34404305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92D050"/>
            </a:gs>
            <a:gs pos="57000">
              <a:srgbClr val="00B050"/>
            </a:gs>
            <a:gs pos="84000">
              <a:srgbClr val="00B0F0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568AE44-71A1-341E-0B95-99F4576400A9}"/>
              </a:ext>
            </a:extLst>
          </p:cNvPr>
          <p:cNvSpPr txBox="1">
            <a:spLocks/>
          </p:cNvSpPr>
          <p:nvPr/>
        </p:nvSpPr>
        <p:spPr>
          <a:xfrm>
            <a:off x="1113864" y="-4276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cs typeface="Calibri Light"/>
              </a:rPr>
              <a:t>          Top 10 Countries GDP by Year</a:t>
            </a:r>
          </a:p>
        </p:txBody>
      </p:sp>
      <p:pic>
        <p:nvPicPr>
          <p:cNvPr id="9" name="Picture 9" descr="Chart&#10;&#10;Description automatically generated">
            <a:extLst>
              <a:ext uri="{FF2B5EF4-FFF2-40B4-BE49-F238E27FC236}">
                <a16:creationId xmlns:a16="http://schemas.microsoft.com/office/drawing/2014/main" id="{0F0B0C7C-98BC-1B8C-1561-671F6C4F0F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2513" y="1498376"/>
            <a:ext cx="3321350" cy="1929083"/>
          </a:xfrm>
        </p:spPr>
      </p:pic>
      <p:pic>
        <p:nvPicPr>
          <p:cNvPr id="10" name="Picture 10" descr="Chart&#10;&#10;Description automatically generated">
            <a:extLst>
              <a:ext uri="{FF2B5EF4-FFF2-40B4-BE49-F238E27FC236}">
                <a16:creationId xmlns:a16="http://schemas.microsoft.com/office/drawing/2014/main" id="{DB944F47-6EEE-465E-A0AF-A68F0B9214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3721" y="1493808"/>
            <a:ext cx="3303916" cy="1929441"/>
          </a:xfrm>
          <a:prstGeom prst="rect">
            <a:avLst/>
          </a:prstGeom>
        </p:spPr>
      </p:pic>
      <p:pic>
        <p:nvPicPr>
          <p:cNvPr id="11" name="Picture 11" descr="Chart&#10;&#10;Description automatically generated">
            <a:extLst>
              <a:ext uri="{FF2B5EF4-FFF2-40B4-BE49-F238E27FC236}">
                <a16:creationId xmlns:a16="http://schemas.microsoft.com/office/drawing/2014/main" id="{DFE300BB-7196-8CBD-8AD8-12EA518619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1834" y="1502223"/>
            <a:ext cx="3289539" cy="1898232"/>
          </a:xfrm>
          <a:prstGeom prst="rect">
            <a:avLst/>
          </a:prstGeom>
        </p:spPr>
      </p:pic>
      <p:pic>
        <p:nvPicPr>
          <p:cNvPr id="12" name="Picture 12" descr="Chart&#10;&#10;Description automatically generated">
            <a:extLst>
              <a:ext uri="{FF2B5EF4-FFF2-40B4-BE49-F238E27FC236}">
                <a16:creationId xmlns:a16="http://schemas.microsoft.com/office/drawing/2014/main" id="{1A5F5AD4-887D-C893-8225-7BCAF8207A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853" y="3765430"/>
            <a:ext cx="3332671" cy="1943818"/>
          </a:xfrm>
          <a:prstGeom prst="rect">
            <a:avLst/>
          </a:prstGeom>
        </p:spPr>
      </p:pic>
      <p:pic>
        <p:nvPicPr>
          <p:cNvPr id="13" name="Picture 13" descr="Chart&#10;&#10;Description automatically generated">
            <a:extLst>
              <a:ext uri="{FF2B5EF4-FFF2-40B4-BE49-F238E27FC236}">
                <a16:creationId xmlns:a16="http://schemas.microsoft.com/office/drawing/2014/main" id="{A90DE034-CD38-D568-6CA7-3B5605F079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93721" y="3851694"/>
            <a:ext cx="3303916" cy="1929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1884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7000">
              <a:srgbClr val="92D050"/>
            </a:gs>
            <a:gs pos="47000">
              <a:srgbClr val="FFC000"/>
            </a:gs>
            <a:gs pos="100000">
              <a:srgbClr val="7030A0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209F22-D1B8-61E9-7985-69EBF0D93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>
                <a:latin typeface="Calibri"/>
                <a:cs typeface="Al Bayan Plain"/>
              </a:rPr>
              <a:t>Happiness Score for Top 20 Countries</a:t>
            </a:r>
          </a:p>
        </p:txBody>
      </p:sp>
      <p:pic>
        <p:nvPicPr>
          <p:cNvPr id="4" name="WorldHappy.mov">
            <a:hlinkClick r:id="" action="ppaction://media"/>
            <a:extLst>
              <a:ext uri="{FF2B5EF4-FFF2-40B4-BE49-F238E27FC236}">
                <a16:creationId xmlns:a16="http://schemas.microsoft.com/office/drawing/2014/main" id="{C9D5E261-A678-CF32-20D8-0A7E95EC00EB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6739" b="6739"/>
          <a:stretch/>
        </p:blipFill>
        <p:spPr>
          <a:xfrm>
            <a:off x="1304805" y="1946395"/>
            <a:ext cx="9339263" cy="4351338"/>
          </a:xfrm>
        </p:spPr>
      </p:pic>
    </p:spTree>
    <p:extLst>
      <p:ext uri="{BB962C8B-B14F-4D97-AF65-F5344CB8AC3E}">
        <p14:creationId xmlns:p14="http://schemas.microsoft.com/office/powerpoint/2010/main" val="3568108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7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B0F0"/>
            </a:gs>
            <a:gs pos="54000">
              <a:srgbClr val="FFFF00"/>
            </a:gs>
            <a:gs pos="100000">
              <a:srgbClr val="00B0F0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61269F-D8C7-EC92-A28E-B9AC8A015E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695" y="652594"/>
            <a:ext cx="10867902" cy="54862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200">
                <a:latin typeface="Calibri"/>
                <a:cs typeface="Calibri"/>
              </a:rPr>
              <a:t>Happiest Countries vs Unhappiest Countries</a:t>
            </a:r>
            <a:r>
              <a:rPr lang="en-US" b="1">
                <a:latin typeface="Avenir Next"/>
              </a:rPr>
              <a:t> </a:t>
            </a:r>
            <a:br>
              <a:rPr lang="en-US" b="1">
                <a:latin typeface="Avenir Next" panose="020B0503020202020204" pitchFamily="34" charset="0"/>
              </a:rPr>
            </a:br>
            <a:endParaRPr lang="en-US" b="1">
              <a:latin typeface="Avenir Next"/>
            </a:endParaRPr>
          </a:p>
        </p:txBody>
      </p:sp>
      <p:pic>
        <p:nvPicPr>
          <p:cNvPr id="5" name="Content Placeholder 4" descr="Chart, bar chart, histogram&#10;&#10;Description automatically generated">
            <a:extLst>
              <a:ext uri="{FF2B5EF4-FFF2-40B4-BE49-F238E27FC236}">
                <a16:creationId xmlns:a16="http://schemas.microsoft.com/office/drawing/2014/main" id="{F75BB3EE-7BE9-7B43-5CD7-F534575ECD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015" y="925862"/>
            <a:ext cx="8441147" cy="2749115"/>
          </a:xfrm>
        </p:spPr>
      </p:pic>
      <p:pic>
        <p:nvPicPr>
          <p:cNvPr id="4" name="Content Placeholder 3" descr="Chart, bar chart, histogram&#10;&#10;Description automatically generated">
            <a:extLst>
              <a:ext uri="{FF2B5EF4-FFF2-40B4-BE49-F238E27FC236}">
                <a16:creationId xmlns:a16="http://schemas.microsoft.com/office/drawing/2014/main" id="{E61AEBBF-F072-7678-B4D8-A5EC246DBD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3880" y="3754610"/>
            <a:ext cx="8714653" cy="3000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2926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F0000"/>
            </a:gs>
            <a:gs pos="39000">
              <a:srgbClr val="FFFF00"/>
            </a:gs>
            <a:gs pos="65000">
              <a:srgbClr val="00B0F0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1D3A8D-F8C1-D77E-8563-AD1FBC5750D8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pPr algn="ctr"/>
            <a:r>
              <a:rPr lang="en-US" b="1">
                <a:latin typeface="Avenir Next"/>
              </a:rPr>
              <a:t>Conclusion</a:t>
            </a:r>
            <a:endParaRPr lang="en-US" b="1">
              <a:latin typeface="Avenir Next" panose="020B0503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5FBC64-B948-06D4-D4B2-521AD06359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7830" y="1872662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Null Hypothesis: There is no difference between the extent which each of these factors impact happiness score: economy, health &amp; life expectancy, generosity, social support, and freedom.</a:t>
            </a:r>
          </a:p>
          <a:p>
            <a:pPr marL="0" indent="0">
              <a:buNone/>
            </a:pPr>
            <a:endParaRPr lang="en-US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Alternative Hypothesis: There is a difference between the extent which each of these factors impact happiness score: economy, health &amp; life expectancy, generosity, social support, and freedom</a:t>
            </a:r>
            <a:endParaRPr lang="en-US"/>
          </a:p>
          <a:p>
            <a:endParaRPr lang="en-US"/>
          </a:p>
        </p:txBody>
      </p:sp>
      <p:pic>
        <p:nvPicPr>
          <p:cNvPr id="4" name="Graphic 4" descr="Checkmark with solid fill">
            <a:extLst>
              <a:ext uri="{FF2B5EF4-FFF2-40B4-BE49-F238E27FC236}">
                <a16:creationId xmlns:a16="http://schemas.microsoft.com/office/drawing/2014/main" id="{165284DA-99DE-8E0E-B2C4-359A1121BC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9239" y="3789556"/>
            <a:ext cx="914400" cy="914400"/>
          </a:xfrm>
          <a:prstGeom prst="rect">
            <a:avLst/>
          </a:prstGeom>
        </p:spPr>
      </p:pic>
      <p:pic>
        <p:nvPicPr>
          <p:cNvPr id="5" name="Graphic 5" descr="Close with solid fill">
            <a:extLst>
              <a:ext uri="{FF2B5EF4-FFF2-40B4-BE49-F238E27FC236}">
                <a16:creationId xmlns:a16="http://schemas.microsoft.com/office/drawing/2014/main" id="{719368A6-56B8-87F8-4C0F-1CFB39CF67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9239" y="197748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2424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F0000"/>
            </a:gs>
            <a:gs pos="39000">
              <a:srgbClr val="FF0000"/>
            </a:gs>
            <a:gs pos="83000">
              <a:srgbClr val="FFC000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82CDA9-CC0F-9F37-5462-D857CB0C8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endParaRPr lang="en-US"/>
          </a:p>
        </p:txBody>
      </p:sp>
      <p:pic>
        <p:nvPicPr>
          <p:cNvPr id="1026" name="Picture 2" descr="100 Happiness Quotes To Lift Your Mood - Parade: Entertainment, Recipes,  Health, Life, Holidays">
            <a:extLst>
              <a:ext uri="{FF2B5EF4-FFF2-40B4-BE49-F238E27FC236}">
                <a16:creationId xmlns:a16="http://schemas.microsoft.com/office/drawing/2014/main" id="{9516A8AC-6E2E-5B56-0B7D-175AE2E6F95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7" t="649" r="827" b="18101"/>
          <a:stretch/>
        </p:blipFill>
        <p:spPr bwMode="auto">
          <a:xfrm>
            <a:off x="0" y="0"/>
            <a:ext cx="1222125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96587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FC000"/>
            </a:gs>
            <a:gs pos="61000">
              <a:srgbClr val="FFC000"/>
            </a:gs>
            <a:gs pos="76000">
              <a:srgbClr val="FFFF00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35D537-D7AB-5888-A270-F11DF1593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                          </a:t>
            </a:r>
            <a:r>
              <a:rPr lang="en-US" sz="6000">
                <a:latin typeface="Calibri"/>
                <a:cs typeface="Calibri Light"/>
              </a:rPr>
              <a:t>Background</a:t>
            </a:r>
            <a:endParaRPr lang="en-US" sz="6000" b="1" u="sng">
              <a:latin typeface="Calibri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2C545D-5F8D-A97A-4AEB-44443E7F46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2500">
                <a:ea typeface="+mn-lt"/>
                <a:cs typeface="+mn-lt"/>
              </a:rPr>
              <a:t>The World Happiness Report is a landmark survey of the state of global happiness that ranks 156 countries by how happy their citizens perceive themselves to be. </a:t>
            </a:r>
          </a:p>
          <a:p>
            <a:r>
              <a:rPr lang="en-US" sz="2500">
                <a:cs typeface="Calibri"/>
              </a:rPr>
              <a:t>The WHR is examined in terms GDP</a:t>
            </a:r>
            <a:r>
              <a:rPr lang="en-US" sz="2500">
                <a:latin typeface="Calibri"/>
                <a:cs typeface="Calibri"/>
              </a:rPr>
              <a:t> per capita, health &amp; life expectancy, generosity, social support, and freedom.</a:t>
            </a:r>
          </a:p>
          <a:p>
            <a:pPr marL="0" indent="0">
              <a:buNone/>
            </a:pPr>
            <a:endParaRPr lang="en-US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4732088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3000">
              <a:srgbClr val="00B0F0"/>
            </a:gs>
            <a:gs pos="70000">
              <a:srgbClr val="FFC000"/>
            </a:gs>
            <a:gs pos="100000">
              <a:srgbClr val="FF0000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110F28-58B6-3586-BBBF-A707B907F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>
                <a:latin typeface="Calibri"/>
                <a:cs typeface="AL BAYAN PLAIN"/>
              </a:rPr>
              <a:t>Data</a:t>
            </a: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E4AFC265-7E93-AA32-DB33-6FA86E6CBF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>
              <a:buNone/>
            </a:pPr>
            <a:r>
              <a:rPr lang="en-US" sz="6000">
                <a:latin typeface="Calibri"/>
                <a:cs typeface="Calibri" panose="020F0502020204030204"/>
              </a:rPr>
              <a:t>Kaggle</a:t>
            </a:r>
          </a:p>
          <a:p>
            <a:pPr marL="457200" lvl="1" indent="0">
              <a:buNone/>
            </a:pPr>
            <a:r>
              <a:rPr lang="en-US" sz="4000">
                <a:latin typeface="Calibri"/>
                <a:cs typeface="Arial Hebrew"/>
              </a:rPr>
              <a:t>World Happiness Report 2015 - 2019</a:t>
            </a:r>
          </a:p>
          <a:p>
            <a:pPr marL="914400" lvl="2" indent="0">
              <a:buNone/>
            </a:pPr>
            <a:r>
              <a:rPr lang="en-US" sz="3500">
                <a:latin typeface="Calibri"/>
                <a:cs typeface="Arial Hebrew"/>
              </a:rPr>
              <a:t>Happiness Score:</a:t>
            </a:r>
          </a:p>
          <a:p>
            <a:pPr lvl="2"/>
            <a:r>
              <a:rPr lang="en-US" sz="2500">
                <a:latin typeface="Calibri"/>
                <a:cs typeface="Arial Hebrew"/>
              </a:rPr>
              <a:t>Economy (GDP)</a:t>
            </a:r>
          </a:p>
          <a:p>
            <a:pPr lvl="2"/>
            <a:r>
              <a:rPr lang="en-US" sz="2500">
                <a:latin typeface="Calibri"/>
                <a:cs typeface="Arial Hebrew"/>
              </a:rPr>
              <a:t>Social Support</a:t>
            </a:r>
          </a:p>
          <a:p>
            <a:pPr lvl="2"/>
            <a:r>
              <a:rPr lang="en-US" sz="2500">
                <a:latin typeface="Calibri"/>
                <a:cs typeface="Arial Hebrew"/>
              </a:rPr>
              <a:t>Health (Life Expectancy)</a:t>
            </a:r>
          </a:p>
          <a:p>
            <a:pPr lvl="2"/>
            <a:r>
              <a:rPr lang="en-US" sz="2500">
                <a:latin typeface="Calibri"/>
                <a:cs typeface="Arial Hebrew"/>
              </a:rPr>
              <a:t>Freedom</a:t>
            </a:r>
          </a:p>
          <a:p>
            <a:pPr lvl="2"/>
            <a:r>
              <a:rPr lang="en-US" sz="2500">
                <a:latin typeface="Calibri"/>
                <a:cs typeface="Arial Hebrew"/>
              </a:rPr>
              <a:t>Trust</a:t>
            </a:r>
          </a:p>
          <a:p>
            <a:pPr lvl="2"/>
            <a:r>
              <a:rPr lang="en-US" sz="2500">
                <a:latin typeface="Calibri"/>
                <a:cs typeface="Arial Hebrew"/>
              </a:rPr>
              <a:t>Generosity</a:t>
            </a:r>
          </a:p>
          <a:p>
            <a:pPr marL="914400" lvl="2" indent="0">
              <a:buNone/>
            </a:pPr>
            <a:endParaRPr lang="en-US"/>
          </a:p>
          <a:p>
            <a:pPr lvl="1"/>
            <a:endParaRPr lang="en-US"/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547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F0000"/>
            </a:gs>
            <a:gs pos="39000">
              <a:srgbClr val="FFFF00"/>
            </a:gs>
            <a:gs pos="65000">
              <a:srgbClr val="00B0F0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1D3A8D-F8C1-D77E-8563-AD1FBC5750D8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>
            <a:normAutofit/>
          </a:bodyPr>
          <a:lstStyle/>
          <a:p>
            <a:pPr algn="ctr"/>
            <a:r>
              <a:rPr lang="en-US" sz="6000">
                <a:latin typeface="Calibri"/>
                <a:cs typeface="Calibri"/>
              </a:rPr>
              <a:t>Hypotheses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5FBC64-B948-06D4-D4B2-521AD06359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500">
                <a:latin typeface="Calibri"/>
                <a:cs typeface="Calibri"/>
              </a:rPr>
              <a:t>Null Hypothesis: There is no difference between the extent which each of these factors impact happiness score: economy, health &amp; life expectancy, generosity, social support, and freedom.</a:t>
            </a:r>
          </a:p>
          <a:p>
            <a:pPr marL="0" indent="0">
              <a:buNone/>
            </a:pPr>
            <a:endParaRPr lang="en-US" sz="2500">
              <a:latin typeface="Calibri"/>
              <a:cs typeface="Calibri"/>
            </a:endParaRPr>
          </a:p>
          <a:p>
            <a:pPr marL="0" indent="0">
              <a:buNone/>
            </a:pPr>
            <a:r>
              <a:rPr lang="en-US" sz="2500">
                <a:latin typeface="Calibri"/>
                <a:cs typeface="Calibri"/>
              </a:rPr>
              <a:t>Alternative Hypothesis: There is a difference between the extent which each of these factors impact happiness score: economy, health &amp; life expectancy, generosity, social support, and freedom</a:t>
            </a:r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3611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92D050"/>
            </a:gs>
            <a:gs pos="57000">
              <a:srgbClr val="00B050"/>
            </a:gs>
            <a:gs pos="84000">
              <a:srgbClr val="00B0F0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C0116D-FB3C-2992-18ED-AA38C58C02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154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6000">
                <a:latin typeface="Calibri"/>
                <a:cs typeface="Calibri Light"/>
              </a:rPr>
              <a:t>Correlation (Heatmap)</a:t>
            </a:r>
          </a:p>
        </p:txBody>
      </p:sp>
      <p:pic>
        <p:nvPicPr>
          <p:cNvPr id="4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1612A910-E33C-0810-B228-38CF51590E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85882" y="3675778"/>
            <a:ext cx="4114800" cy="2743200"/>
          </a:xfr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3E106807-2581-3DBE-5C2F-DD8E309265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935" y="1402721"/>
            <a:ext cx="5928027" cy="5102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3078E1B9-57DF-8EA0-2B89-5857666E98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4323" y="1251339"/>
            <a:ext cx="3505200" cy="2431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5180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B050"/>
            </a:gs>
            <a:gs pos="39000">
              <a:srgbClr val="92D050"/>
            </a:gs>
            <a:gs pos="72000">
              <a:srgbClr val="FFFF00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136E6A-60BB-F706-A599-93DF2C1637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536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000">
                <a:latin typeface="Calibri"/>
                <a:cs typeface="Calibri Light"/>
              </a:rPr>
              <a:t>Prediction Model</a:t>
            </a:r>
          </a:p>
        </p:txBody>
      </p:sp>
      <p:pic>
        <p:nvPicPr>
          <p:cNvPr id="6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03133B16-9ECC-8B81-08E5-FCD36B03DA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84065" y="3679404"/>
            <a:ext cx="4073339" cy="2828925"/>
          </a:xfr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35D2F0A0-E352-F7C6-08E8-14769ED376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233" y="1056674"/>
            <a:ext cx="4622247" cy="5455341"/>
          </a:xfrm>
          <a:prstGeom prst="rect">
            <a:avLst/>
          </a:prstGeom>
        </p:spPr>
      </p:pic>
      <p:pic>
        <p:nvPicPr>
          <p:cNvPr id="3" name="Picture 6">
            <a:extLst>
              <a:ext uri="{FF2B5EF4-FFF2-40B4-BE49-F238E27FC236}">
                <a16:creationId xmlns:a16="http://schemas.microsoft.com/office/drawing/2014/main" id="{6E9344E7-39CC-1E33-F687-3948357894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7988" y="1060076"/>
            <a:ext cx="4087906" cy="2563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2974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B050"/>
            </a:gs>
            <a:gs pos="39000">
              <a:srgbClr val="92D050"/>
            </a:gs>
            <a:gs pos="72000">
              <a:srgbClr val="FFFF00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136E6A-60BB-F706-A599-93DF2C1637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536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000">
                <a:latin typeface="Calibri"/>
                <a:cs typeface="Calibri Light"/>
              </a:rPr>
              <a:t>Prediction Model</a:t>
            </a:r>
          </a:p>
        </p:txBody>
      </p:sp>
      <p:pic>
        <p:nvPicPr>
          <p:cNvPr id="4" name="Picture 4" descr="Table&#10;&#10;Description automatically generated">
            <a:extLst>
              <a:ext uri="{FF2B5EF4-FFF2-40B4-BE49-F238E27FC236}">
                <a16:creationId xmlns:a16="http://schemas.microsoft.com/office/drawing/2014/main" id="{E96E77CA-09DA-76EC-8404-AA6DE52055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605" y="1110699"/>
            <a:ext cx="4233582" cy="5465838"/>
          </a:xfrm>
          <a:prstGeom prst="rect">
            <a:avLst/>
          </a:prstGeom>
        </p:spPr>
      </p:pic>
      <p:pic>
        <p:nvPicPr>
          <p:cNvPr id="10" name="Picture 14" descr="Chart, histogram&#10;&#10;Description automatically generated">
            <a:extLst>
              <a:ext uri="{FF2B5EF4-FFF2-40B4-BE49-F238E27FC236}">
                <a16:creationId xmlns:a16="http://schemas.microsoft.com/office/drawing/2014/main" id="{2BD0FAB2-1707-3961-56AC-EA0E14D912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7584" y="970385"/>
            <a:ext cx="4350124" cy="2756087"/>
          </a:xfrm>
          <a:prstGeom prst="rect">
            <a:avLst/>
          </a:prstGeom>
        </p:spPr>
      </p:pic>
      <p:pic>
        <p:nvPicPr>
          <p:cNvPr id="6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8F72B117-37E9-5DDF-1C85-E414F77704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425454" y="3470136"/>
            <a:ext cx="5100917" cy="3393141"/>
          </a:xfrm>
        </p:spPr>
      </p:pic>
    </p:spTree>
    <p:extLst>
      <p:ext uri="{BB962C8B-B14F-4D97-AF65-F5344CB8AC3E}">
        <p14:creationId xmlns:p14="http://schemas.microsoft.com/office/powerpoint/2010/main" val="7770659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B050"/>
            </a:gs>
            <a:gs pos="39000">
              <a:srgbClr val="92D050"/>
            </a:gs>
            <a:gs pos="72000">
              <a:srgbClr val="FFFF00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136E6A-60BB-F706-A599-93DF2C1637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536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000">
                <a:latin typeface="Calibri"/>
                <a:cs typeface="Calibri Light"/>
              </a:rPr>
              <a:t>Random Forest </a:t>
            </a:r>
          </a:p>
        </p:txBody>
      </p:sp>
      <p:pic>
        <p:nvPicPr>
          <p:cNvPr id="11" name="Picture 8" descr="Chart, scatter chart&#10;&#10;Description automatically generated">
            <a:extLst>
              <a:ext uri="{FF2B5EF4-FFF2-40B4-BE49-F238E27FC236}">
                <a16:creationId xmlns:a16="http://schemas.microsoft.com/office/drawing/2014/main" id="{16702928-AA90-85E4-9264-3D7804C42D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1290" y="2594750"/>
            <a:ext cx="5080334" cy="3660607"/>
          </a:xfrm>
          <a:prstGeom prst="rect">
            <a:avLst/>
          </a:prstGeom>
        </p:spPr>
      </p:pic>
      <p:pic>
        <p:nvPicPr>
          <p:cNvPr id="13" name="Picture 8" descr="Chart, scatter chart&#10;&#10;Description automatically generated">
            <a:extLst>
              <a:ext uri="{FF2B5EF4-FFF2-40B4-BE49-F238E27FC236}">
                <a16:creationId xmlns:a16="http://schemas.microsoft.com/office/drawing/2014/main" id="{04AFDD4B-15DD-86E2-4211-45304897C0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85813" y="2559378"/>
            <a:ext cx="5532903" cy="3645832"/>
          </a:xfrm>
        </p:spPr>
      </p:pic>
    </p:spTree>
    <p:extLst>
      <p:ext uri="{BB962C8B-B14F-4D97-AF65-F5344CB8AC3E}">
        <p14:creationId xmlns:p14="http://schemas.microsoft.com/office/powerpoint/2010/main" val="35995766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Widescreen</PresentationFormat>
  <Slides>19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Office Theme</vt:lpstr>
      <vt:lpstr>World Happiness</vt:lpstr>
      <vt:lpstr>PowerPoint Presentation</vt:lpstr>
      <vt:lpstr>                          Background</vt:lpstr>
      <vt:lpstr>Data</vt:lpstr>
      <vt:lpstr>Hypotheses</vt:lpstr>
      <vt:lpstr>Correlation (Heatmap)</vt:lpstr>
      <vt:lpstr>Prediction Model</vt:lpstr>
      <vt:lpstr>Prediction Model</vt:lpstr>
      <vt:lpstr>Random Forest </vt:lpstr>
      <vt:lpstr>T-Test</vt:lpstr>
      <vt:lpstr>T-Test</vt:lpstr>
      <vt:lpstr>                 Economy Categorical</vt:lpstr>
      <vt:lpstr>Health (Life Expectancy) change over time</vt:lpstr>
      <vt:lpstr>Health (Life Expectancy) change over time</vt:lpstr>
      <vt:lpstr>PowerPoint Presentation</vt:lpstr>
      <vt:lpstr>PowerPoint Presentation</vt:lpstr>
      <vt:lpstr>Happiness Score for Top 20 Countries</vt:lpstr>
      <vt:lpstr>Happiest Countries vs Unhappiest Countries  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World Happiness</dc:title>
  <dc:creator>Shaunghnessy Robertson</dc:creator>
  <cp:revision>50</cp:revision>
  <dcterms:created xsi:type="dcterms:W3CDTF">2022-11-14T00:53:03Z</dcterms:created>
  <dcterms:modified xsi:type="dcterms:W3CDTF">2022-11-15T03:20:52Z</dcterms:modified>
</cp:coreProperties>
</file>